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96" r:id="rId3"/>
    <p:sldId id="280" r:id="rId4"/>
    <p:sldId id="297" r:id="rId5"/>
    <p:sldId id="301" r:id="rId6"/>
    <p:sldId id="281" r:id="rId7"/>
    <p:sldId id="304" r:id="rId8"/>
    <p:sldId id="303" r:id="rId9"/>
    <p:sldId id="293" r:id="rId10"/>
    <p:sldId id="285" r:id="rId11"/>
    <p:sldId id="291" r:id="rId12"/>
    <p:sldId id="302" r:id="rId13"/>
    <p:sldId id="298" r:id="rId14"/>
    <p:sldId id="299" r:id="rId15"/>
    <p:sldId id="300" r:id="rId16"/>
    <p:sldId id="286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4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6.emf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image" Target="../media/image7.png"/><Relationship Id="rId6" Type="http://schemas.openxmlformats.org/officeDocument/2006/relationships/hyperlink" Target="http://www.learnabout-electronics.org/ac_theory/ac_waves02.php" TargetMode="External"/><Relationship Id="rId7" Type="http://schemas.openxmlformats.org/officeDocument/2006/relationships/oleObject" Target="../embeddings/oleObject4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oleObject" Target="../embeddings/oleObject7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9.emf"/><Relationship Id="rId7" Type="http://schemas.openxmlformats.org/officeDocument/2006/relationships/image" Target="../media/image22.png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9.emf"/><Relationship Id="rId7" Type="http://schemas.openxmlformats.org/officeDocument/2006/relationships/image" Target="../media/image22.png"/><Relationship Id="rId8" Type="http://schemas.openxmlformats.org/officeDocument/2006/relationships/image" Target="../media/image23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62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Charging of a Capacitor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7" y="1586887"/>
            <a:ext cx="7033107" cy="45035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0500" y="686860"/>
            <a:ext cx="8547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/>
              <a:t>RC</a:t>
            </a:r>
            <a:r>
              <a:rPr lang="en-US" sz="3200" b="1" dirty="0" smtClean="0"/>
              <a:t> time constant </a:t>
            </a:r>
            <a:r>
              <a:rPr lang="en-US" sz="2800" dirty="0" smtClean="0"/>
              <a:t>– time it takes capacitor to charge or discharge by 63%</a:t>
            </a:r>
            <a:r>
              <a:rPr lang="en-US" sz="2800" dirty="0"/>
              <a:t> </a:t>
            </a:r>
            <a:r>
              <a:rPr lang="en-US" sz="2800" dirty="0" smtClean="0"/>
              <a:t>- “electrical response time”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097105" y="6041486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hyperphysics.phy-astr.gsu.edu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470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796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Non-dimensional Parameters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146" y="766681"/>
            <a:ext cx="24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Reynolds Number</a:t>
            </a:r>
            <a:endParaRPr lang="en-US" sz="24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06590"/>
              </p:ext>
            </p:extLst>
          </p:nvPr>
        </p:nvGraphicFramePr>
        <p:xfrm>
          <a:off x="575964" y="1532228"/>
          <a:ext cx="1753738" cy="1134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Equation" r:id="rId4" imgW="647700" imgH="419100" progId="Equation.3">
                  <p:embed/>
                </p:oleObj>
              </mc:Choice>
              <mc:Fallback>
                <p:oleObj name="Equation" r:id="rId4" imgW="647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64" y="1532228"/>
                        <a:ext cx="1753738" cy="1134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6" y="3560668"/>
            <a:ext cx="4052795" cy="303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8051" b="8265"/>
          <a:stretch/>
        </p:blipFill>
        <p:spPr>
          <a:xfrm>
            <a:off x="2894183" y="766680"/>
            <a:ext cx="6085463" cy="252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856" y="3560668"/>
            <a:ext cx="4461273" cy="30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28814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29264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681188"/>
            <a:ext cx="4318000" cy="287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179787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5" y="300335"/>
            <a:ext cx="4254696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04" y="3338605"/>
            <a:ext cx="4254696" cy="319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658" y="726099"/>
            <a:ext cx="9352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Electrical energy distributed across nation via AC transmission lines.</a:t>
            </a:r>
            <a:endParaRPr lang="en-US" sz="2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-25658" y="1248306"/>
            <a:ext cx="6121658" cy="4234317"/>
            <a:chOff x="-25658" y="1248306"/>
            <a:chExt cx="6121658" cy="42343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8306"/>
              <a:ext cx="6096000" cy="3949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25658" y="5205624"/>
              <a:ext cx="4583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www.technologyreview.com</a:t>
              </a:r>
              <a:r>
                <a:rPr lang="en-US" sz="1200" dirty="0"/>
                <a:t>/s/401083/a-smarter-power-grid/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17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la-Model-s-P85D-exterio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2556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3723"/>
            <a:ext cx="869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Tesla Models S – 400 HP AC Induction Motor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1285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9048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55 Hz AC Induction Motor – 10</a:t>
            </a:r>
            <a:r>
              <a:rPr lang="en-US" sz="3600" b="1" baseline="30000" dirty="0" smtClean="0"/>
              <a:t>3</a:t>
            </a:r>
            <a:r>
              <a:rPr lang="en-US" sz="3600" b="1" dirty="0" smtClean="0"/>
              <a:t> Amps at 300 V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8078"/>
            <a:ext cx="5521948" cy="3670185"/>
          </a:xfrm>
          <a:prstGeom prst="rect">
            <a:avLst/>
          </a:prstGeom>
        </p:spPr>
      </p:pic>
      <p:pic>
        <p:nvPicPr>
          <p:cNvPr id="3" name="Picture 2" descr="statorRo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25" y="4354687"/>
            <a:ext cx="5476875" cy="2438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17755" y="848078"/>
            <a:ext cx="29329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300,000 W = 400 HP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646191" y="1715714"/>
            <a:ext cx="349781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Instantaneous torque!</a:t>
            </a:r>
          </a:p>
          <a:p>
            <a:pPr algn="ctr"/>
            <a:r>
              <a:rPr lang="en-US" sz="2600" dirty="0" smtClean="0"/>
              <a:t>No transmission, no fuel pump, no water pump, no valves… Very few moving parts!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1886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sp>
        <p:nvSpPr>
          <p:cNvPr id="3" name="Oval 2"/>
          <p:cNvSpPr/>
          <p:nvPr/>
        </p:nvSpPr>
        <p:spPr>
          <a:xfrm>
            <a:off x="3090694" y="3886587"/>
            <a:ext cx="2143899" cy="2143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310918" y="4596624"/>
            <a:ext cx="1779775" cy="72369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7385" y="4100099"/>
            <a:ext cx="1945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Energy Input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82233" y="4596624"/>
            <a:ext cx="155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Economy</a:t>
            </a:r>
            <a:endParaRPr lang="en-US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" y="4474609"/>
            <a:ext cx="1216901" cy="1216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9662" y="5717698"/>
            <a:ext cx="2762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3x10</a:t>
            </a:r>
            <a:r>
              <a:rPr lang="en-US" sz="2200" baseline="30000" dirty="0" smtClean="0"/>
              <a:t>12</a:t>
            </a:r>
            <a:r>
              <a:rPr lang="en-US" sz="2200" dirty="0" smtClean="0"/>
              <a:t> W (3 TW)</a:t>
            </a:r>
          </a:p>
          <a:p>
            <a:r>
              <a:rPr lang="en-US" sz="2200" dirty="0" smtClean="0"/>
              <a:t>~10,000W per person!</a:t>
            </a:r>
            <a:endParaRPr lang="en-US" sz="22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11695" y="2215849"/>
            <a:ext cx="4032305" cy="4469565"/>
            <a:chOff x="5111695" y="2215849"/>
            <a:chExt cx="4032305" cy="4469565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95" y="2215849"/>
              <a:ext cx="4032305" cy="4469565"/>
              <a:chOff x="5111695" y="2215849"/>
              <a:chExt cx="4032305" cy="446956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5694" r="4341"/>
              <a:stretch/>
            </p:blipFill>
            <p:spPr>
              <a:xfrm>
                <a:off x="6986446" y="4660815"/>
                <a:ext cx="2157554" cy="744407"/>
              </a:xfrm>
              <a:prstGeom prst="rect">
                <a:avLst/>
              </a:prstGeom>
            </p:spPr>
          </p:pic>
          <p:sp>
            <p:nvSpPr>
              <p:cNvPr id="10" name="Right Arrow 9"/>
              <p:cNvSpPr/>
              <p:nvPr/>
            </p:nvSpPr>
            <p:spPr>
              <a:xfrm>
                <a:off x="5234593" y="4596624"/>
                <a:ext cx="1838906" cy="723692"/>
              </a:xfrm>
              <a:prstGeom prst="rightArrow">
                <a:avLst/>
              </a:prstGeom>
              <a:solidFill>
                <a:srgbClr val="CCFFCC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11695" y="4077751"/>
                <a:ext cx="20134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Work Output</a:t>
                </a:r>
                <a:endParaRPr lang="en-US" sz="2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11695" y="5320316"/>
                <a:ext cx="19649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GDP and $$$</a:t>
                </a:r>
                <a:endParaRPr lang="en-US" sz="2600" b="1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09" y="5405221"/>
                <a:ext cx="1706925" cy="128019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511" y="2215849"/>
                <a:ext cx="1451123" cy="238165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5224253" y="5796401"/>
              <a:ext cx="14379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1</a:t>
              </a:r>
              <a:r>
                <a:rPr lang="en-US" sz="2200" dirty="0" smtClean="0"/>
                <a:t>x10</a:t>
              </a:r>
              <a:r>
                <a:rPr lang="en-US" sz="2200" baseline="30000" dirty="0" smtClean="0"/>
                <a:t>12</a:t>
              </a:r>
              <a:r>
                <a:rPr lang="en-US" sz="2200" dirty="0" smtClean="0"/>
                <a:t> W</a:t>
              </a:r>
            </a:p>
            <a:p>
              <a:r>
                <a:rPr lang="en-US" sz="2200" b="1" dirty="0" smtClean="0"/>
                <a:t>~34% used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42447" y="808122"/>
            <a:ext cx="4062431" cy="3078464"/>
            <a:chOff x="2242447" y="808122"/>
            <a:chExt cx="4062431" cy="3078464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3527779" y="2894786"/>
              <a:ext cx="1259909" cy="7236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8858" y="2582068"/>
              <a:ext cx="128753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Entropy</a:t>
              </a:r>
            </a:p>
            <a:p>
              <a:r>
                <a:rPr lang="en-US" sz="2600" b="1" dirty="0" smtClean="0"/>
                <a:t>Output</a:t>
              </a:r>
              <a:endParaRPr lang="en-US" sz="26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l="22494"/>
            <a:stretch/>
          </p:blipFill>
          <p:spPr>
            <a:xfrm>
              <a:off x="2242447" y="808122"/>
              <a:ext cx="1915287" cy="163585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7686" y="808122"/>
              <a:ext cx="2108838" cy="16358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70985" y="2667642"/>
              <a:ext cx="17338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Waste heat:</a:t>
              </a:r>
            </a:p>
            <a:p>
              <a:r>
                <a:rPr lang="en-US" sz="2200" dirty="0" smtClean="0"/>
                <a:t>2x10</a:t>
              </a:r>
              <a:r>
                <a:rPr lang="en-US" sz="2200" baseline="30000" dirty="0" smtClean="0"/>
                <a:t>12</a:t>
              </a:r>
              <a:r>
                <a:rPr lang="en-US" sz="2200" dirty="0" smtClean="0"/>
                <a:t> W</a:t>
              </a:r>
            </a:p>
            <a:p>
              <a:r>
                <a:rPr lang="en-US" sz="2200" b="1" dirty="0" smtClean="0"/>
                <a:t>~66% wasted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4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82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A6 and A7 - Solar Panels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9939"/>
            <a:ext cx="4882174" cy="4656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73" y="3665102"/>
            <a:ext cx="4261827" cy="269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173" y="1699939"/>
            <a:ext cx="4261827" cy="2230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9005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173 Million </a:t>
            </a:r>
            <a:r>
              <a:rPr lang="en-US" sz="2800" b="1" dirty="0" err="1" smtClean="0"/>
              <a:t>GigaWatts</a:t>
            </a:r>
            <a:r>
              <a:rPr lang="en-US" sz="2800" b="1" dirty="0" smtClean="0"/>
              <a:t> </a:t>
            </a:r>
            <a:r>
              <a:rPr lang="en-US" sz="2800" dirty="0" smtClean="0"/>
              <a:t>of power are incident on planet earth!</a:t>
            </a:r>
          </a:p>
          <a:p>
            <a:r>
              <a:rPr lang="en-US" sz="2800" dirty="0" smtClean="0"/>
              <a:t>10,000 times more than total human consumption.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887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530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“</a:t>
            </a:r>
            <a:r>
              <a:rPr lang="en-US" sz="3600" b="1" dirty="0" err="1" smtClean="0"/>
              <a:t>Microgrid</a:t>
            </a:r>
            <a:r>
              <a:rPr lang="en-US" sz="3600" b="1" dirty="0" smtClean="0"/>
              <a:t>”</a:t>
            </a:r>
            <a:endParaRPr lang="en-US" sz="3600" b="1" dirty="0"/>
          </a:p>
        </p:txBody>
      </p:sp>
      <p:pic>
        <p:nvPicPr>
          <p:cNvPr id="2" name="Picture 1" descr="E4_micro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8" y="1638476"/>
            <a:ext cx="5626100" cy="4406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083" y="868050"/>
            <a:ext cx="84566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Solar energy is often stored in batteries for use at night.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21917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4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Memorize it: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551277"/>
              </p:ext>
            </p:extLst>
          </p:nvPr>
        </p:nvGraphicFramePr>
        <p:xfrm>
          <a:off x="-38100" y="846138"/>
          <a:ext cx="28971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7" name="Equation" r:id="rId3" imgW="901700" imgH="431800" progId="Equation.3">
                  <p:embed/>
                </p:oleObj>
              </mc:Choice>
              <mc:Fallback>
                <p:oleObj name="Equation" r:id="rId3" imgW="901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100" y="846138"/>
                        <a:ext cx="2897188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02177" y="1014194"/>
            <a:ext cx="2276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At </a:t>
            </a:r>
            <a:r>
              <a:rPr lang="en-US" sz="4200" i="1" dirty="0" smtClean="0">
                <a:latin typeface="Times New Roman"/>
                <a:cs typeface="Times New Roman"/>
              </a:rPr>
              <a:t>t</a:t>
            </a:r>
            <a:r>
              <a:rPr lang="en-US" sz="4200" dirty="0" smtClean="0">
                <a:latin typeface="Times New Roman"/>
                <a:cs typeface="Times New Roman"/>
              </a:rPr>
              <a:t> = </a:t>
            </a:r>
            <a:r>
              <a:rPr lang="en-US" sz="4200" dirty="0" err="1" smtClean="0">
                <a:latin typeface="Times New Roman"/>
                <a:cs typeface="Times New Roman"/>
              </a:rPr>
              <a:t>τ</a:t>
            </a:r>
            <a:r>
              <a:rPr lang="is-IS" sz="4200" dirty="0" smtClean="0">
                <a:latin typeface="Times New Roman"/>
                <a:cs typeface="Times New Roman"/>
              </a:rPr>
              <a:t>…</a:t>
            </a:r>
            <a:endParaRPr lang="en-US" sz="4200" dirty="0">
              <a:latin typeface="Times New Roman"/>
              <a:cs typeface="Times New Roman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63137"/>
              </p:ext>
            </p:extLst>
          </p:nvPr>
        </p:nvGraphicFramePr>
        <p:xfrm>
          <a:off x="0" y="2463800"/>
          <a:ext cx="9051925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Equation" r:id="rId5" imgW="1282700" imgH="431800" progId="Equation.3">
                  <p:embed/>
                </p:oleObj>
              </mc:Choice>
              <mc:Fallback>
                <p:oleObj name="Equation" r:id="rId5" imgW="1282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463800"/>
                        <a:ext cx="9051925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2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 (AC)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888070"/>
              </p:ext>
            </p:extLst>
          </p:nvPr>
        </p:nvGraphicFramePr>
        <p:xfrm>
          <a:off x="284163" y="1560568"/>
          <a:ext cx="27463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163" y="1560568"/>
                        <a:ext cx="2746375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104" y="646331"/>
            <a:ext cx="4937156" cy="32804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23793" y="3788297"/>
            <a:ext cx="2216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www.learnabout-electronics.org</a:t>
            </a:r>
            <a:endParaRPr 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88818" y="4661223"/>
            <a:ext cx="6260008" cy="1813088"/>
            <a:chOff x="3659408" y="657900"/>
            <a:chExt cx="6260008" cy="1813088"/>
          </a:xfrm>
        </p:grpSpPr>
        <p:sp>
          <p:nvSpPr>
            <p:cNvPr id="12" name="TextBox 11"/>
            <p:cNvSpPr txBox="1"/>
            <p:nvPr/>
          </p:nvSpPr>
          <p:spPr>
            <a:xfrm>
              <a:off x="3659408" y="657900"/>
              <a:ext cx="626000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1" dirty="0" smtClean="0"/>
                <a:t>	</a:t>
              </a:r>
              <a:r>
                <a:rPr lang="en-US" sz="2800" b="1" dirty="0" smtClean="0">
                  <a:latin typeface="Times New Roman"/>
                  <a:cs typeface="Times New Roman"/>
                </a:rPr>
                <a:t>|</a:t>
              </a:r>
              <a:r>
                <a:rPr lang="en-US" sz="2800" b="1" i="1" dirty="0" smtClean="0">
                  <a:latin typeface="Times New Roman"/>
                  <a:cs typeface="Times New Roman"/>
                </a:rPr>
                <a:t>V</a:t>
              </a:r>
              <a:r>
                <a:rPr lang="en-US" sz="2800" b="1" dirty="0" smtClean="0">
                  <a:latin typeface="Times New Roman"/>
                  <a:cs typeface="Times New Roman"/>
                </a:rPr>
                <a:t>|</a:t>
              </a:r>
              <a:r>
                <a:rPr lang="en-US" sz="2800" dirty="0" smtClean="0"/>
                <a:t>    			“peak amplitude”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1" dirty="0" smtClean="0"/>
                <a:t>  </a:t>
              </a:r>
              <a:r>
                <a:rPr lang="en-US" sz="2800" b="1" i="1" dirty="0" err="1" smtClean="0">
                  <a:latin typeface="Times New Roman"/>
                  <a:cs typeface="Times New Roman"/>
                </a:rPr>
                <a:t>V</a:t>
              </a:r>
              <a:r>
                <a:rPr lang="en-US" sz="2800" b="1" i="1" baseline="-25000" dirty="0" err="1" smtClean="0">
                  <a:latin typeface="Times New Roman"/>
                  <a:cs typeface="Times New Roman"/>
                </a:rPr>
                <a:t>pp</a:t>
              </a:r>
              <a:r>
                <a:rPr lang="en-US" sz="2800" b="1" baseline="-25000" dirty="0" smtClean="0">
                  <a:latin typeface="Times New Roman"/>
                  <a:cs typeface="Times New Roman"/>
                </a:rPr>
                <a:t>    </a:t>
              </a:r>
              <a:r>
                <a:rPr lang="en-US" sz="2800" b="1" dirty="0" smtClean="0">
                  <a:latin typeface="Times New Roman"/>
                  <a:cs typeface="Times New Roman"/>
                </a:rPr>
                <a:t> = </a:t>
              </a:r>
              <a:r>
                <a:rPr lang="en-US" sz="2800" b="1" dirty="0">
                  <a:latin typeface="Times New Roman"/>
                  <a:cs typeface="Times New Roman"/>
                </a:rPr>
                <a:t>2|</a:t>
              </a:r>
              <a:r>
                <a:rPr lang="en-US" sz="2800" b="1" i="1" dirty="0">
                  <a:latin typeface="Times New Roman"/>
                  <a:cs typeface="Times New Roman"/>
                </a:rPr>
                <a:t>V</a:t>
              </a:r>
              <a:r>
                <a:rPr lang="en-US" sz="2800" b="1" dirty="0">
                  <a:latin typeface="Times New Roman"/>
                  <a:cs typeface="Times New Roman"/>
                </a:rPr>
                <a:t>|</a:t>
              </a:r>
              <a:r>
                <a:rPr lang="en-US" sz="2800" dirty="0">
                  <a:latin typeface="Times New Roman"/>
                  <a:cs typeface="Times New Roman"/>
                </a:rPr>
                <a:t> </a:t>
              </a:r>
              <a:r>
                <a:rPr lang="en-US" sz="2800" dirty="0" smtClean="0">
                  <a:latin typeface="Times New Roman"/>
                  <a:cs typeface="Times New Roman"/>
                </a:rPr>
                <a:t> </a:t>
              </a:r>
              <a:r>
                <a:rPr lang="en-US" sz="2800" dirty="0" smtClean="0"/>
                <a:t>	</a:t>
              </a:r>
              <a:r>
                <a:rPr lang="en-US" sz="2800" b="1" dirty="0" smtClean="0"/>
                <a:t> </a:t>
              </a:r>
              <a:r>
                <a:rPr lang="en-US" sz="2800" dirty="0" smtClean="0"/>
                <a:t>“peak-to-peak”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dirty="0" smtClean="0"/>
                <a:t>	     				“root-mean-square”</a:t>
              </a:r>
              <a:endParaRPr lang="en-US" sz="2800" dirty="0"/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0221430"/>
                </p:ext>
              </p:extLst>
            </p:nvPr>
          </p:nvGraphicFramePr>
          <p:xfrm>
            <a:off x="3889699" y="1778603"/>
            <a:ext cx="1869441" cy="692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" name="Equation" r:id="rId7" imgW="685800" imgH="254000" progId="Equation.3">
                    <p:embed/>
                  </p:oleObj>
                </mc:Choice>
                <mc:Fallback>
                  <p:oleObj name="Equation" r:id="rId7" imgW="6858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889699" y="1778603"/>
                          <a:ext cx="1869441" cy="6923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9205"/>
              </p:ext>
            </p:extLst>
          </p:nvPr>
        </p:nvGraphicFramePr>
        <p:xfrm>
          <a:off x="989013" y="2646179"/>
          <a:ext cx="16414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9" imgW="584200" imgH="203200" progId="Equation.3">
                  <p:embed/>
                </p:oleObj>
              </mc:Choice>
              <mc:Fallback>
                <p:oleObj name="Equation" r:id="rId9" imgW="584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9013" y="2646179"/>
                        <a:ext cx="164147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34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4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Memorize it: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520827"/>
              </p:ext>
            </p:extLst>
          </p:nvPr>
        </p:nvGraphicFramePr>
        <p:xfrm>
          <a:off x="181078" y="1258152"/>
          <a:ext cx="8750403" cy="3808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Equation" r:id="rId3" imgW="787400" imgH="342900" progId="Equation.3">
                  <p:embed/>
                </p:oleObj>
              </mc:Choice>
              <mc:Fallback>
                <p:oleObj name="Equation" r:id="rId3" imgW="7874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078" y="1258152"/>
                        <a:ext cx="8750403" cy="3808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02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1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</a:t>
            </a:r>
            <a:endParaRPr lang="en-US" sz="3600" b="1" dirty="0"/>
          </a:p>
        </p:txBody>
      </p:sp>
      <p:pic>
        <p:nvPicPr>
          <p:cNvPr id="2" name="Picture 1" descr="Phaso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98" y="0"/>
            <a:ext cx="3454202" cy="68299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239107"/>
              </p:ext>
            </p:extLst>
          </p:nvPr>
        </p:nvGraphicFramePr>
        <p:xfrm>
          <a:off x="35065" y="1993900"/>
          <a:ext cx="3109076" cy="67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Equation" r:id="rId4" imgW="1054100" imgH="228600" progId="Equation.3">
                  <p:embed/>
                </p:oleObj>
              </mc:Choice>
              <mc:Fallback>
                <p:oleObj name="Equation" r:id="rId4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65" y="1993900"/>
                        <a:ext cx="3109076" cy="674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38016"/>
              </p:ext>
            </p:extLst>
          </p:nvPr>
        </p:nvGraphicFramePr>
        <p:xfrm>
          <a:off x="-18988" y="2916598"/>
          <a:ext cx="3352361" cy="6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Equation" r:id="rId6" imgW="1206500" imgH="228600" progId="Equation.3">
                  <p:embed/>
                </p:oleObj>
              </mc:Choice>
              <mc:Fallback>
                <p:oleObj name="Equation" r:id="rId6" imgW="1206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8988" y="2916598"/>
                        <a:ext cx="3352361" cy="6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61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32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Phase</a:t>
            </a:r>
            <a:endParaRPr lang="en-US" sz="36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393547" y="2579550"/>
            <a:ext cx="7837472" cy="1928926"/>
            <a:chOff x="205264" y="647860"/>
            <a:chExt cx="7837472" cy="1928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502" y="647860"/>
              <a:ext cx="3390234" cy="19289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5264" y="1400985"/>
              <a:ext cx="140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Capacitor</a:t>
              </a:r>
              <a:endParaRPr lang="en-US" sz="2400" b="1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538078" y="1349942"/>
              <a:ext cx="770448" cy="77044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248882" y="14688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9009" y="4330209"/>
            <a:ext cx="7918652" cy="2295901"/>
            <a:chOff x="368156" y="2572905"/>
            <a:chExt cx="7918652" cy="22959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234310" y="3806781"/>
              <a:ext cx="1270000" cy="457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028075" y="3695846"/>
              <a:ext cx="314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8156" y="3689911"/>
              <a:ext cx="1272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Inductor</a:t>
              </a:r>
              <a:endParaRPr lang="en-US" sz="240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29903"/>
            <a:stretch/>
          </p:blipFill>
          <p:spPr>
            <a:xfrm>
              <a:off x="4629932" y="2572905"/>
              <a:ext cx="3656876" cy="2295901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45540" y="688892"/>
            <a:ext cx="7485479" cy="1992199"/>
            <a:chOff x="502037" y="4812420"/>
            <a:chExt cx="7485479" cy="199219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305227" y="5585530"/>
              <a:ext cx="1155700" cy="78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092931" y="5725826"/>
              <a:ext cx="351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037" y="5719891"/>
              <a:ext cx="1215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Resistor</a:t>
              </a:r>
              <a:endParaRPr lang="en-US" sz="2400" b="1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7282" y="4812420"/>
              <a:ext cx="3390234" cy="1992199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425313" y="6557080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hyperphysics.phy-astr.gsu.edu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5040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6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A5 – Electronics II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46680"/>
              </p:ext>
            </p:extLst>
          </p:nvPr>
        </p:nvGraphicFramePr>
        <p:xfrm>
          <a:off x="131445" y="781050"/>
          <a:ext cx="32448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Equation" r:id="rId3" imgW="1155700" imgH="254000" progId="Equation.3">
                  <p:embed/>
                </p:oleObj>
              </mc:Choice>
              <mc:Fallback>
                <p:oleObj name="Equation" r:id="rId3" imgW="1155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45" y="781050"/>
                        <a:ext cx="324485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22397"/>
              </p:ext>
            </p:extLst>
          </p:nvPr>
        </p:nvGraphicFramePr>
        <p:xfrm>
          <a:off x="4217988" y="781050"/>
          <a:ext cx="4637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Equation" r:id="rId5" imgW="1651000" imgH="254000" progId="Equation.3">
                  <p:embed/>
                </p:oleObj>
              </mc:Choice>
              <mc:Fallback>
                <p:oleObj name="Equation" r:id="rId5" imgW="1651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7988" y="781050"/>
                        <a:ext cx="4637087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acintosh HD:Users:paulrumbach:Desktop:New_Course_Lab1:LabI_handouts:A5_Electronics_II:tek00006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79" y="1549063"/>
            <a:ext cx="4712355" cy="28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:high_pass.pdf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05" y="1719807"/>
            <a:ext cx="3616874" cy="281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522512" y="4693949"/>
            <a:ext cx="7363027" cy="1715804"/>
            <a:chOff x="260217" y="4693949"/>
            <a:chExt cx="7363027" cy="1715804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677445"/>
                </p:ext>
              </p:extLst>
            </p:nvPr>
          </p:nvGraphicFramePr>
          <p:xfrm>
            <a:off x="260217" y="5250282"/>
            <a:ext cx="3116078" cy="1159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5" name="Equation" r:id="rId9" imgW="1638300" imgH="609600" progId="Equation.3">
                    <p:embed/>
                  </p:oleObj>
                </mc:Choice>
                <mc:Fallback>
                  <p:oleObj name="Equation" r:id="rId9" imgW="16383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0217" y="5250282"/>
                          <a:ext cx="3116078" cy="1159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993951" y="4693949"/>
              <a:ext cx="1754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Amplitude</a:t>
              </a:r>
              <a:endParaRPr lang="en-US" sz="28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8152" y="4708291"/>
              <a:ext cx="1069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Phase</a:t>
              </a:r>
              <a:endParaRPr lang="en-US" sz="2800" b="1" dirty="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0060156"/>
                </p:ext>
              </p:extLst>
            </p:nvPr>
          </p:nvGraphicFramePr>
          <p:xfrm>
            <a:off x="4960490" y="5300541"/>
            <a:ext cx="2662754" cy="99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6" name="Equation" r:id="rId11" imgW="1155700" imgH="431800" progId="Equation.3">
                    <p:embed/>
                  </p:oleObj>
                </mc:Choice>
                <mc:Fallback>
                  <p:oleObj name="Equation" r:id="rId11" imgW="1155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60490" y="5300541"/>
                          <a:ext cx="2662754" cy="994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212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138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High-Pass Filter</a:t>
            </a:r>
          </a:p>
        </p:txBody>
      </p:sp>
      <p:pic>
        <p:nvPicPr>
          <p:cNvPr id="10" name="Picture 9" descr="filter_V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6"/>
            <a:ext cx="4389967" cy="3292474"/>
          </a:xfrm>
          <a:prstGeom prst="rect">
            <a:avLst/>
          </a:prstGeom>
        </p:spPr>
      </p:pic>
      <p:pic>
        <p:nvPicPr>
          <p:cNvPr id="11" name="Picture 10" descr="filter_Vout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5044280" y="1216027"/>
            <a:ext cx="4099720" cy="329247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152900" y="2794000"/>
            <a:ext cx="891380" cy="2921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6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A5 – Electronics II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939568"/>
              </p:ext>
            </p:extLst>
          </p:nvPr>
        </p:nvGraphicFramePr>
        <p:xfrm>
          <a:off x="131445" y="781050"/>
          <a:ext cx="32448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6" name="Equation" r:id="rId3" imgW="1155700" imgH="254000" progId="Equation.3">
                  <p:embed/>
                </p:oleObj>
              </mc:Choice>
              <mc:Fallback>
                <p:oleObj name="Equation" r:id="rId3" imgW="1155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45" y="781050"/>
                        <a:ext cx="324485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829570"/>
              </p:ext>
            </p:extLst>
          </p:nvPr>
        </p:nvGraphicFramePr>
        <p:xfrm>
          <a:off x="4217988" y="781050"/>
          <a:ext cx="4637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7" name="Equation" r:id="rId5" imgW="1651000" imgH="254000" progId="Equation.3">
                  <p:embed/>
                </p:oleObj>
              </mc:Choice>
              <mc:Fallback>
                <p:oleObj name="Equation" r:id="rId5" imgW="1651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7988" y="781050"/>
                        <a:ext cx="4637087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acintosh HD:Users:paulrumbach:Desktop:New_Course_Lab1:LabI_handouts:A5_Electronics_II:tek00006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79" y="1549063"/>
            <a:ext cx="4712355" cy="28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:high_pass.pdf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05" y="1719807"/>
            <a:ext cx="3616874" cy="281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522512" y="4693949"/>
            <a:ext cx="7363027" cy="1715804"/>
            <a:chOff x="260217" y="4693949"/>
            <a:chExt cx="7363027" cy="1715804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4531426"/>
                </p:ext>
              </p:extLst>
            </p:nvPr>
          </p:nvGraphicFramePr>
          <p:xfrm>
            <a:off x="260217" y="5250282"/>
            <a:ext cx="3116078" cy="1159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68" name="Equation" r:id="rId9" imgW="1638300" imgH="609600" progId="Equation.3">
                    <p:embed/>
                  </p:oleObj>
                </mc:Choice>
                <mc:Fallback>
                  <p:oleObj name="Equation" r:id="rId9" imgW="16383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0217" y="5250282"/>
                          <a:ext cx="3116078" cy="1159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993951" y="4693949"/>
              <a:ext cx="1754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Amplitude</a:t>
              </a:r>
              <a:endParaRPr lang="en-US" sz="28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8152" y="4708291"/>
              <a:ext cx="1069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Phase</a:t>
              </a:r>
              <a:endParaRPr lang="en-US" sz="2800" b="1" dirty="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0646354"/>
                </p:ext>
              </p:extLst>
            </p:nvPr>
          </p:nvGraphicFramePr>
          <p:xfrm>
            <a:off x="4960490" y="5300541"/>
            <a:ext cx="2662754" cy="99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69" name="Equation" r:id="rId11" imgW="1155700" imgH="431800" progId="Equation.3">
                    <p:embed/>
                  </p:oleObj>
                </mc:Choice>
                <mc:Fallback>
                  <p:oleObj name="Equation" r:id="rId11" imgW="1155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60490" y="5300541"/>
                          <a:ext cx="2662754" cy="994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8467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258</Words>
  <Application>Microsoft Macintosh PowerPoint</Application>
  <PresentationFormat>On-screen Show (4:3)</PresentationFormat>
  <Paragraphs>58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136</cp:revision>
  <cp:lastPrinted>2016-08-31T20:57:26Z</cp:lastPrinted>
  <dcterms:created xsi:type="dcterms:W3CDTF">2015-01-15T17:41:25Z</dcterms:created>
  <dcterms:modified xsi:type="dcterms:W3CDTF">2020-02-24T17:31:31Z</dcterms:modified>
</cp:coreProperties>
</file>